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851" r:id="rId2"/>
    <p:sldId id="852" r:id="rId3"/>
    <p:sldId id="383" r:id="rId4"/>
    <p:sldId id="402" r:id="rId5"/>
    <p:sldId id="451" r:id="rId6"/>
    <p:sldId id="407" r:id="rId7"/>
    <p:sldId id="821" r:id="rId8"/>
    <p:sldId id="822" r:id="rId9"/>
    <p:sldId id="547" r:id="rId10"/>
    <p:sldId id="579" r:id="rId11"/>
    <p:sldId id="580" r:id="rId12"/>
    <p:sldId id="571" r:id="rId13"/>
    <p:sldId id="548" r:id="rId14"/>
    <p:sldId id="550" r:id="rId15"/>
    <p:sldId id="566" r:id="rId16"/>
    <p:sldId id="549" r:id="rId17"/>
    <p:sldId id="809" r:id="rId18"/>
    <p:sldId id="810" r:id="rId19"/>
    <p:sldId id="823" r:id="rId20"/>
    <p:sldId id="820" r:id="rId21"/>
    <p:sldId id="824" r:id="rId22"/>
    <p:sldId id="729" r:id="rId23"/>
    <p:sldId id="826" r:id="rId24"/>
    <p:sldId id="811" r:id="rId25"/>
    <p:sldId id="827" r:id="rId26"/>
    <p:sldId id="825" r:id="rId27"/>
    <p:sldId id="828" r:id="rId28"/>
    <p:sldId id="829" r:id="rId29"/>
    <p:sldId id="831" r:id="rId30"/>
    <p:sldId id="832" r:id="rId31"/>
    <p:sldId id="833" r:id="rId32"/>
    <p:sldId id="830" r:id="rId33"/>
    <p:sldId id="846" r:id="rId34"/>
    <p:sldId id="847" r:id="rId35"/>
    <p:sldId id="834" r:id="rId36"/>
    <p:sldId id="835" r:id="rId37"/>
    <p:sldId id="836" r:id="rId38"/>
    <p:sldId id="837" r:id="rId39"/>
    <p:sldId id="799" r:id="rId40"/>
    <p:sldId id="839" r:id="rId41"/>
    <p:sldId id="848" r:id="rId42"/>
    <p:sldId id="840" r:id="rId43"/>
    <p:sldId id="842" r:id="rId44"/>
    <p:sldId id="843" r:id="rId45"/>
    <p:sldId id="844" r:id="rId46"/>
    <p:sldId id="845" r:id="rId47"/>
    <p:sldId id="800" r:id="rId48"/>
    <p:sldId id="849" r:id="rId49"/>
    <p:sldId id="812" r:id="rId50"/>
    <p:sldId id="813" r:id="rId51"/>
    <p:sldId id="814" r:id="rId52"/>
    <p:sldId id="815" r:id="rId53"/>
    <p:sldId id="816" r:id="rId54"/>
    <p:sldId id="802" r:id="rId55"/>
    <p:sldId id="853" r:id="rId56"/>
    <p:sldId id="854" r:id="rId57"/>
    <p:sldId id="855" r:id="rId58"/>
    <p:sldId id="856" r:id="rId59"/>
    <p:sldId id="857" r:id="rId60"/>
    <p:sldId id="804" r:id="rId61"/>
    <p:sldId id="858" r:id="rId62"/>
    <p:sldId id="805" r:id="rId63"/>
    <p:sldId id="806" r:id="rId64"/>
    <p:sldId id="859" r:id="rId65"/>
    <p:sldId id="807" r:id="rId66"/>
    <p:sldId id="808" r:id="rId67"/>
    <p:sldId id="860" r:id="rId68"/>
    <p:sldId id="73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E9E3"/>
    <a:srgbClr val="A7B174"/>
    <a:srgbClr val="C2D8F2"/>
    <a:srgbClr val="13394E"/>
    <a:srgbClr val="5F86A7"/>
    <a:srgbClr val="B28F3E"/>
    <a:srgbClr val="34FEF8"/>
    <a:srgbClr val="B889DB"/>
    <a:srgbClr val="9E5ECE"/>
    <a:srgbClr val="344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52" autoAdjust="0"/>
    <p:restoredTop sz="74165" autoAdjust="0"/>
  </p:normalViewPr>
  <p:slideViewPr>
    <p:cSldViewPr snapToGrid="0">
      <p:cViewPr varScale="1">
        <p:scale>
          <a:sx n="68" d="100"/>
          <a:sy n="68" d="100"/>
        </p:scale>
        <p:origin x="1692" y="72"/>
      </p:cViewPr>
      <p:guideLst/>
    </p:cSldViewPr>
  </p:slideViewPr>
  <p:outlineViewPr>
    <p:cViewPr>
      <p:scale>
        <a:sx n="33" d="100"/>
        <a:sy n="33" d="100"/>
      </p:scale>
      <p:origin x="0" y="-12034"/>
    </p:cViewPr>
  </p:outlineViewPr>
  <p:notesTextViewPr>
    <p:cViewPr>
      <p:scale>
        <a:sx n="1" d="1"/>
        <a:sy n="1" d="1"/>
      </p:scale>
      <p:origin x="0" y="0"/>
    </p:cViewPr>
  </p:notesTextViewPr>
  <p:sorterViewPr>
    <p:cViewPr varScale="1">
      <p:scale>
        <a:sx n="1" d="1"/>
        <a:sy n="1" d="1"/>
      </p:scale>
      <p:origin x="0" y="-15798"/>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7/6/2020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7/6/2020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Isaiah 2:1-5</a:t>
            </a:r>
          </a:p>
          <a:p>
            <a:r>
              <a:rPr lang="en-US" sz="1200" kern="1200" dirty="0" smtClean="0">
                <a:solidFill>
                  <a:schemeClr val="tx1"/>
                </a:solidFill>
                <a:effectLst/>
                <a:latin typeface="+mn-lt"/>
                <a:ea typeface="+mn-ea"/>
                <a:cs typeface="+mn-cs"/>
              </a:rPr>
              <a:t>“The word that Isaiah the son of </a:t>
            </a:r>
            <a:r>
              <a:rPr lang="en-US" sz="1200" kern="1200" dirty="0" err="1" smtClean="0">
                <a:solidFill>
                  <a:schemeClr val="tx1"/>
                </a:solidFill>
                <a:effectLst/>
                <a:latin typeface="+mn-lt"/>
                <a:ea typeface="+mn-ea"/>
                <a:cs typeface="+mn-cs"/>
              </a:rPr>
              <a:t>Amoz</a:t>
            </a:r>
            <a:r>
              <a:rPr lang="en-US" sz="1200" kern="1200" dirty="0" smtClean="0">
                <a:solidFill>
                  <a:schemeClr val="tx1"/>
                </a:solidFill>
                <a:effectLst/>
                <a:latin typeface="+mn-lt"/>
                <a:ea typeface="+mn-ea"/>
                <a:cs typeface="+mn-cs"/>
              </a:rPr>
              <a:t> saw concerning Judah and Jerusalem. Now it shall come to pass in the latter days that the mountain of the LORD's house shall be established on the top of the mountains, and shall be exalted above the hills; and all nations shall flow to it. Many people shall come and say,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"Come, and let us go up to the mountain of the LORD, to the house of the God of Jacob; He will teach us His ways, and we shall walk in His paths." For out of Zion shall go forth the law, and the word of the LORD from Jerusalem. He shall judge between the nations, and rebuke many people; they shall beat their swords into plowshares, and their spears into pruning hooks; Nation shall not lift up sword against nation, neither shall they learn war anymore. O house of Jacob, come and let us walk in the light of the LORD.”</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151540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church usually</a:t>
            </a:r>
            <a:r>
              <a:rPr lang="en-US" baseline="0" dirty="0" smtClean="0"/>
              <a:t> has to beg people to come.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42</a:t>
            </a:fld>
            <a:endParaRPr lang="en-US"/>
          </a:p>
        </p:txBody>
      </p:sp>
    </p:spTree>
    <p:extLst>
      <p:ext uri="{BB962C8B-B14F-4D97-AF65-F5344CB8AC3E}">
        <p14:creationId xmlns:p14="http://schemas.microsoft.com/office/powerpoint/2010/main" val="199610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“Isaiah sees hope through the very punishment for sin. The fiery judgment would be the factor in the cleansing process.” “…the purgative fire is a gift of God. It is through suffering that growth is most often achieved.</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47</a:t>
            </a:fld>
            <a:endParaRPr lang="en-US"/>
          </a:p>
        </p:txBody>
      </p:sp>
    </p:spTree>
    <p:extLst>
      <p:ext uri="{BB962C8B-B14F-4D97-AF65-F5344CB8AC3E}">
        <p14:creationId xmlns:p14="http://schemas.microsoft.com/office/powerpoint/2010/main" val="261070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passage</a:t>
            </a:r>
            <a:r>
              <a:rPr lang="en-US" baseline="0" dirty="0" smtClean="0"/>
              <a:t> is intended to function in a motivational way, to encourage both present and future generations to leave their foolish rebellion and embrace their calling of servanthood in God.” This truth is applicable to us as well. Our future is sure and secure if we have trusted in Christ of His promise of eternal life. We must also abide in His Word to learn His ways and walk in them by His spirit. But if we abandon this path, as many have done, then a fire of discipline is what we will face.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55</a:t>
            </a:fld>
            <a:endParaRPr lang="en-US"/>
          </a:p>
        </p:txBody>
      </p:sp>
    </p:spTree>
    <p:extLst>
      <p:ext uri="{BB962C8B-B14F-4D97-AF65-F5344CB8AC3E}">
        <p14:creationId xmlns:p14="http://schemas.microsoft.com/office/powerpoint/2010/main" val="289751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56</a:t>
            </a:fld>
            <a:endParaRPr lang="en-US"/>
          </a:p>
        </p:txBody>
      </p:sp>
    </p:spTree>
    <p:extLst>
      <p:ext uri="{BB962C8B-B14F-4D97-AF65-F5344CB8AC3E}">
        <p14:creationId xmlns:p14="http://schemas.microsoft.com/office/powerpoint/2010/main" val="1272431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57</a:t>
            </a:fld>
            <a:endParaRPr lang="en-US"/>
          </a:p>
        </p:txBody>
      </p:sp>
    </p:spTree>
    <p:extLst>
      <p:ext uri="{BB962C8B-B14F-4D97-AF65-F5344CB8AC3E}">
        <p14:creationId xmlns:p14="http://schemas.microsoft.com/office/powerpoint/2010/main" val="295103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58</a:t>
            </a:fld>
            <a:endParaRPr lang="en-US"/>
          </a:p>
        </p:txBody>
      </p:sp>
    </p:spTree>
    <p:extLst>
      <p:ext uri="{BB962C8B-B14F-4D97-AF65-F5344CB8AC3E}">
        <p14:creationId xmlns:p14="http://schemas.microsoft.com/office/powerpoint/2010/main" val="1801446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day of retribution and judgment</a:t>
            </a:r>
            <a:r>
              <a:rPr lang="en-US" baseline="0" dirty="0" smtClean="0"/>
              <a:t>, when all false hopes of human greatness apart from God have been dashed to pieces, God will restore His people. God’s final purpose is not destruction or alienation. Rather, God’s coming day would only be complete when cleaning and restoration has taken place.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60</a:t>
            </a:fld>
            <a:endParaRPr lang="en-US"/>
          </a:p>
        </p:txBody>
      </p:sp>
    </p:spTree>
    <p:extLst>
      <p:ext uri="{BB962C8B-B14F-4D97-AF65-F5344CB8AC3E}">
        <p14:creationId xmlns:p14="http://schemas.microsoft.com/office/powerpoint/2010/main" val="3249697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God gives</a:t>
            </a:r>
            <a:r>
              <a:rPr lang="en-US" baseline="0" dirty="0" smtClean="0"/>
              <a:t> Israel glory, then she will know her true greatness., the greatness which eluded her when she sought to produce that glory herself.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61</a:t>
            </a:fld>
            <a:endParaRPr lang="en-US"/>
          </a:p>
        </p:txBody>
      </p:sp>
    </p:spTree>
    <p:extLst>
      <p:ext uri="{BB962C8B-B14F-4D97-AF65-F5344CB8AC3E}">
        <p14:creationId xmlns:p14="http://schemas.microsoft.com/office/powerpoint/2010/main" val="2397305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purpose of judgment and of redemption, that people should be like God. “Be ye holy as I am Holy”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62</a:t>
            </a:fld>
            <a:endParaRPr lang="en-US"/>
          </a:p>
        </p:txBody>
      </p:sp>
    </p:spTree>
    <p:extLst>
      <p:ext uri="{BB962C8B-B14F-4D97-AF65-F5344CB8AC3E}">
        <p14:creationId xmlns:p14="http://schemas.microsoft.com/office/powerpoint/2010/main" val="63832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“Isaiah</a:t>
            </a:r>
            <a:r>
              <a:rPr lang="en-US" baseline="0" dirty="0" smtClean="0"/>
              <a:t> sees hope through the very punishment for sin. The fiery judgment would be the factor in the cleansing process.” “…the purgative fire is a gift of God. It is through suffering that growth is most often achieved.</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63</a:t>
            </a:fld>
            <a:endParaRPr lang="en-US"/>
          </a:p>
        </p:txBody>
      </p:sp>
    </p:spTree>
    <p:extLst>
      <p:ext uri="{BB962C8B-B14F-4D97-AF65-F5344CB8AC3E}">
        <p14:creationId xmlns:p14="http://schemas.microsoft.com/office/powerpoint/2010/main" val="275856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focus of attention was upon Israel’s rebellion, hypocrisy, and injustice. Suddenly here, with no transition at all, the focus is upon Israel’s glorious destiny as a lighthouse to the nations for truth and peace.” So, what happened?” Will God merely forget Israel? Is He going to let them get away with it? How can Israel become that Israel?</a:t>
            </a:r>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3876954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64</a:t>
            </a:fld>
            <a:endParaRPr lang="en-US"/>
          </a:p>
        </p:txBody>
      </p:sp>
    </p:spTree>
    <p:extLst>
      <p:ext uri="{BB962C8B-B14F-4D97-AF65-F5344CB8AC3E}">
        <p14:creationId xmlns:p14="http://schemas.microsoft.com/office/powerpoint/2010/main" val="573289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would</a:t>
            </a:r>
            <a:r>
              <a:rPr lang="en-US" baseline="0" dirty="0" smtClean="0"/>
              <a:t> help to establish a sense of continuity with the past and let them know that the searing words of judgment did not mean that God had abandon them completely, and His ancient covenant. God keeps His word! </a:t>
            </a:r>
            <a:r>
              <a:rPr lang="en-US" dirty="0" smtClean="0"/>
              <a:t>God’s ultimate intention</a:t>
            </a:r>
            <a:r>
              <a:rPr lang="en-US" baseline="0" dirty="0" smtClean="0"/>
              <a:t> is to share his presence with them as intimately possible. The cloud would speak of God’s care for them through protection and guidance.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65</a:t>
            </a:fld>
            <a:endParaRPr lang="en-US"/>
          </a:p>
        </p:txBody>
      </p:sp>
    </p:spTree>
    <p:extLst>
      <p:ext uri="{BB962C8B-B14F-4D97-AF65-F5344CB8AC3E}">
        <p14:creationId xmlns:p14="http://schemas.microsoft.com/office/powerpoint/2010/main" val="392049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to say that nothing in he created universe</a:t>
            </a:r>
            <a:r>
              <a:rPr lang="en-US" baseline="0" dirty="0" smtClean="0"/>
              <a:t> can harm those who belong to God, abide with Him, and walk in His ways.</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66</a:t>
            </a:fld>
            <a:endParaRPr lang="en-US"/>
          </a:p>
        </p:txBody>
      </p:sp>
    </p:spTree>
    <p:extLst>
      <p:ext uri="{BB962C8B-B14F-4D97-AF65-F5344CB8AC3E}">
        <p14:creationId xmlns:p14="http://schemas.microsoft.com/office/powerpoint/2010/main" val="3600196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a:t>
            </a:r>
            <a:r>
              <a:rPr lang="en-US" baseline="0" dirty="0" smtClean="0"/>
              <a:t> who “abide in the shadow of the Almighty” have nothing to fear from the “principalities and powers” of this world.</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67</a:t>
            </a:fld>
            <a:endParaRPr lang="en-US"/>
          </a:p>
        </p:txBody>
      </p:sp>
    </p:spTree>
    <p:extLst>
      <p:ext uri="{BB962C8B-B14F-4D97-AF65-F5344CB8AC3E}">
        <p14:creationId xmlns:p14="http://schemas.microsoft.com/office/powerpoint/2010/main" val="64424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312471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“Whatever</a:t>
            </a:r>
            <a:r>
              <a:rPr lang="en-US" baseline="0" dirty="0" smtClean="0"/>
              <a:t> the present may be, however grim the immediate future may be, the distant future signals the Judeans to live in its certainty.</a:t>
            </a:r>
          </a:p>
          <a:p>
            <a:endParaRPr lang="en-US" baseline="0" dirty="0" smtClean="0"/>
          </a:p>
          <a:p>
            <a:r>
              <a:rPr lang="en-US" baseline="0" dirty="0" smtClean="0"/>
              <a:t>What could convince the present Judeans to live lives of faithfulness and righteousness? Not so much the threat of punishment as the promise of greatness. And what could convince coming generations that the destructive lash under which the bow is, indeed, not their final dissolution but to their restoration? It is the conviction/belief that they exist not merely as another nation but in order that the nations might be redeemed.” (Oswalt, p. 116)</a:t>
            </a:r>
            <a:endParaRPr lang="en-US"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407693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the day of retribution and judgment, when all false hopes of human greatness apart from God have been dashed to pieces, God will restore His people. God’s final purpose is not destruction or alienation. Rather, God’s coming day would only be complete when cleaning and restoration has taken place.</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177142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704641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purpose of judgment and of redemption, that people should be like God. “Be ye holy as I am Holy” </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77215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church usually</a:t>
            </a:r>
            <a:r>
              <a:rPr lang="en-US" baseline="0" dirty="0" smtClean="0"/>
              <a:t> has to beg people to come.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40</a:t>
            </a:fld>
            <a:endParaRPr lang="en-US"/>
          </a:p>
        </p:txBody>
      </p:sp>
    </p:spTree>
    <p:extLst>
      <p:ext uri="{BB962C8B-B14F-4D97-AF65-F5344CB8AC3E}">
        <p14:creationId xmlns:p14="http://schemas.microsoft.com/office/powerpoint/2010/main" val="233485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church usually</a:t>
            </a:r>
            <a:r>
              <a:rPr lang="en-US" baseline="0" dirty="0" smtClean="0"/>
              <a:t> has to beg people to come.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41</a:t>
            </a:fld>
            <a:endParaRPr lang="en-US"/>
          </a:p>
        </p:txBody>
      </p:sp>
    </p:spTree>
    <p:extLst>
      <p:ext uri="{BB962C8B-B14F-4D97-AF65-F5344CB8AC3E}">
        <p14:creationId xmlns:p14="http://schemas.microsoft.com/office/powerpoint/2010/main" val="186126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12" y="315182"/>
            <a:ext cx="7945576" cy="3719489"/>
          </a:xfrm>
          <a:prstGeom prst="rect">
            <a:avLst/>
          </a:prstGeom>
          <a:effectLst>
            <a:outerShdw blurRad="38100" dist="114300" dir="3000000" algn="bl" rotWithShape="0">
              <a:prstClr val="black">
                <a:alpha val="80000"/>
              </a:prst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186" t="14773" r="16558" b="12246"/>
          <a:stretch/>
        </p:blipFill>
        <p:spPr>
          <a:xfrm>
            <a:off x="660555" y="4428445"/>
            <a:ext cx="3241165" cy="2036225"/>
          </a:xfrm>
          <a:prstGeom prst="rect">
            <a:avLst/>
          </a:prstGeom>
          <a:effectLst>
            <a:outerShdw blurRad="50800" dist="114300" dir="3600000" algn="bl" rotWithShape="0">
              <a:prstClr val="black">
                <a:alpha val="80000"/>
              </a:prst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318" t="6681" r="2895" b="24677"/>
          <a:stretch/>
        </p:blipFill>
        <p:spPr>
          <a:xfrm>
            <a:off x="4439241" y="4428445"/>
            <a:ext cx="4241057" cy="2036225"/>
          </a:xfrm>
          <a:prstGeom prst="rect">
            <a:avLst/>
          </a:prstGeom>
          <a:effectLst>
            <a:outerShdw blurRad="38100" dist="114300" dir="3000000" algn="bl" rotWithShape="0">
              <a:prstClr val="black">
                <a:alpha val="80000"/>
              </a:prstClr>
            </a:outerShdw>
          </a:effectLst>
        </p:spPr>
      </p:pic>
    </p:spTree>
    <p:extLst>
      <p:ext uri="{BB962C8B-B14F-4D97-AF65-F5344CB8AC3E}">
        <p14:creationId xmlns:p14="http://schemas.microsoft.com/office/powerpoint/2010/main" val="4098137062"/>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0" y="1219407"/>
            <a:ext cx="9144000" cy="1754326"/>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Chapter 1</a:t>
            </a:r>
          </a:p>
          <a:p>
            <a:pPr algn="ctr"/>
            <a:r>
              <a:rPr lang="en-US" sz="5400" b="1" dirty="0">
                <a:ln w="19050">
                  <a:solidFill>
                    <a:srgbClr val="002060"/>
                  </a:solidFill>
                  <a:prstDash val="solid"/>
                </a:ln>
                <a:solidFill>
                  <a:schemeClr val="bg1"/>
                </a:solidFill>
                <a:effectLst>
                  <a:outerShdw blurRad="12700" dist="50800" dir="2700000" algn="tl" rotWithShape="0">
                    <a:schemeClr val="tx1"/>
                  </a:outerShdw>
                </a:effectLst>
              </a:rPr>
              <a:t>I</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ntroduces the Introduction</a:t>
            </a:r>
            <a:endParaRPr lang="en-US" sz="48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800100" y="4076700"/>
            <a:ext cx="7315200" cy="258532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The </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C</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harge:</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“Abandoning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“Idolatry”</a:t>
            </a:r>
          </a:p>
        </p:txBody>
      </p:sp>
      <p:sp>
        <p:nvSpPr>
          <p:cNvPr id="8" name="Rectangle 7"/>
          <p:cNvSpPr/>
          <p:nvPr/>
        </p:nvSpPr>
        <p:spPr>
          <a:xfrm>
            <a:off x="625724" y="3093945"/>
            <a:ext cx="7892553"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“The Grand Arraignment”</a:t>
            </a:r>
            <a:endParaRPr lang="en-US" sz="48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3" name="Rectangle 12"/>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378267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0" y="129797"/>
            <a:ext cx="9144000" cy="166199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Chapter 1</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Sets the Stage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hat Follows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205596" y="1854849"/>
            <a:ext cx="8504208" cy="4914166"/>
          </a:xfrm>
          <a:prstGeom prst="rect">
            <a:avLst/>
          </a:prstGeom>
          <a:noFill/>
        </p:spPr>
        <p:txBody>
          <a:bodyPr wrap="square" lIns="91440" tIns="45720" rIns="91440" bIns="45720">
            <a:spAutoFit/>
          </a:bodyPr>
          <a:lstStyle/>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Declares the inevitable destructive results of forsaking God</a:t>
            </a:r>
          </a:p>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 foolishness of rote religion</a:t>
            </a:r>
          </a:p>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 necessity of justice</a:t>
            </a:r>
          </a:p>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 corruption of leadership</a:t>
            </a:r>
          </a:p>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Through it all the possibility of redemption, return and restoration.</a:t>
            </a:r>
            <a:endParaRPr lang="en-US" sz="32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643700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476756"/>
            <a:ext cx="7432844"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God’s Denunciation, Plea, and Promise</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1:2-31</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85944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76712" y="1476756"/>
            <a:ext cx="8790577" cy="4339650"/>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Denunciation – 1:2-9</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God’s charge against Israel: She has forsaken the LORD and is as a result,</a:t>
            </a:r>
            <a:b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b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broken and desolate.</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37603716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35802" y="1476756"/>
            <a:ext cx="8872397" cy="4278094"/>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Plea – 1:10-20</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5300" b="1" dirty="0" smtClean="0">
                <a:ln w="19050">
                  <a:solidFill>
                    <a:srgbClr val="002060"/>
                  </a:solidFill>
                  <a:prstDash val="solid"/>
                </a:ln>
                <a:solidFill>
                  <a:schemeClr val="bg1"/>
                </a:solidFill>
                <a:effectLst>
                  <a:outerShdw blurRad="12700" dist="50800" dir="2700000" algn="tl" rotWithShape="0">
                    <a:schemeClr val="tx1"/>
                  </a:outerShdw>
                </a:effectLst>
              </a:rPr>
              <a:t>God’s plea for Israel to hear, receive instruction, and to take the only reasonable action: obedience and submission.  </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2359887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93904" y="1165739"/>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“If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are willing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obedient, 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eat the good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land;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if you refuse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rebel, 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devoured by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sword’;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mouth of the LORD has spoken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(1:19-20)</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0" y="5676217"/>
            <a:ext cx="9153145" cy="984885"/>
          </a:xfrm>
          <a:prstGeom prst="rect">
            <a:avLst/>
          </a:prstGeom>
          <a:noFill/>
        </p:spPr>
        <p:txBody>
          <a:bodyPr wrap="square" lIns="91440" tIns="45720" rIns="91440" bIns="45720">
            <a:spAutoFit/>
          </a:bodyPr>
          <a:lstStyle/>
          <a:p>
            <a:pPr algn="ctr"/>
            <a:r>
              <a:rPr lang="en-US" sz="57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Ignore, Ignorance, and Death</a:t>
            </a:r>
            <a:endParaRPr lang="en-US" sz="57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1678422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0" y="1476756"/>
            <a:ext cx="9144000" cy="4339650"/>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Promise – 1:21-31</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God’s promise of judgment (death) for rebels and sinners, or redemption (life) for repentant ones. </a:t>
            </a: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0" y="5676217"/>
            <a:ext cx="9153145" cy="984885"/>
          </a:xfrm>
          <a:prstGeom prst="rect">
            <a:avLst/>
          </a:prstGeom>
          <a:noFill/>
        </p:spPr>
        <p:txBody>
          <a:bodyPr wrap="square" lIns="91440" tIns="45720" rIns="91440" bIns="45720">
            <a:spAutoFit/>
          </a:bodyPr>
          <a:lstStyle/>
          <a:p>
            <a:pPr algn="ctr"/>
            <a:r>
              <a:rPr lang="en-US" sz="57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Ignore, Ignorance, and Death</a:t>
            </a:r>
            <a:endParaRPr lang="en-US" sz="57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83829859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93904" y="1165739"/>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“Zion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redeemed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justice,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her penitents with righteousness.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destruction of transgressors and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sinner…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those who forsake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shall be consumed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(1:27-28)</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0" y="5676217"/>
            <a:ext cx="9153145" cy="984885"/>
          </a:xfrm>
          <a:prstGeom prst="rect">
            <a:avLst/>
          </a:prstGeom>
          <a:noFill/>
        </p:spPr>
        <p:txBody>
          <a:bodyPr wrap="square" lIns="91440" tIns="45720" rIns="91440" bIns="45720">
            <a:spAutoFit/>
          </a:bodyPr>
          <a:lstStyle/>
          <a:p>
            <a:pPr algn="ctr"/>
            <a:r>
              <a:rPr lang="en-US" sz="57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Ignore, Ignorance, and Death</a:t>
            </a:r>
            <a:endParaRPr lang="en-US" sz="57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63498535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218179"/>
            <a:ext cx="7432844" cy="5170646"/>
          </a:xfrm>
          <a:prstGeom prst="rect">
            <a:avLst/>
          </a:prstGeom>
          <a:noFill/>
        </p:spPr>
        <p:txBody>
          <a:bodyPr wrap="square" lIns="91440" tIns="45720" rIns="91440" bIns="45720">
            <a:spAutoFit/>
          </a:bodyPr>
          <a:lstStyle/>
          <a:p>
            <a:pPr algn="ctr"/>
            <a:r>
              <a:rPr lang="en-US" sz="6600" b="1" u="sng" dirty="0" smtClean="0">
                <a:ln w="19050">
                  <a:solidFill>
                    <a:srgbClr val="002060"/>
                  </a:solidFill>
                  <a:prstDash val="solid"/>
                </a:ln>
                <a:solidFill>
                  <a:schemeClr val="bg1"/>
                </a:solidFill>
                <a:effectLst>
                  <a:outerShdw blurRad="12700" dist="50800" dir="2700000" algn="tl" rotWithShape="0">
                    <a:schemeClr val="tx1"/>
                  </a:outerShdw>
                </a:effectLst>
              </a:rPr>
              <a:t>The Problem</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What Israel Is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Versus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What Israel </a:t>
            </a:r>
            <a:r>
              <a:rPr lang="en-US" sz="6600" b="1" dirty="0">
                <a:ln w="19050">
                  <a:solidFill>
                    <a:srgbClr val="002060"/>
                  </a:solidFill>
                  <a:prstDash val="solid"/>
                </a:ln>
                <a:solidFill>
                  <a:schemeClr val="bg1"/>
                </a:solidFill>
                <a:effectLst>
                  <a:outerShdw blurRad="12700" dist="50800" dir="2700000" algn="tl" rotWithShape="0">
                    <a:schemeClr val="tx1"/>
                  </a:outerShdw>
                </a:effectLst>
              </a:rPr>
              <a:t>W</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ill Be </a:t>
            </a: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2:1 – 4:6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657114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218179"/>
            <a:ext cx="7432844" cy="5170646"/>
          </a:xfrm>
          <a:prstGeom prst="rect">
            <a:avLst/>
          </a:prstGeom>
          <a:noFill/>
        </p:spPr>
        <p:txBody>
          <a:bodyPr wrap="square" lIns="91440" tIns="45720" rIns="91440" bIns="45720">
            <a:spAutoFit/>
          </a:bodyPr>
          <a:lstStyle/>
          <a:p>
            <a:pPr algn="ctr"/>
            <a:r>
              <a:rPr lang="en-US" sz="6600" b="1" u="sng" dirty="0" smtClean="0">
                <a:ln w="19050">
                  <a:solidFill>
                    <a:srgbClr val="002060"/>
                  </a:solidFill>
                  <a:prstDash val="solid"/>
                </a:ln>
                <a:solidFill>
                  <a:schemeClr val="bg1"/>
                </a:solidFill>
                <a:effectLst>
                  <a:outerShdw blurRad="12700" dist="50800" dir="2700000" algn="tl" rotWithShape="0">
                    <a:schemeClr val="tx1"/>
                  </a:outerShdw>
                </a:effectLst>
              </a:rPr>
              <a:t>The Problem</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Sinful Israel</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Versus</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Servant Israel</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2:1 – 4:6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02727875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757" y="307942"/>
            <a:ext cx="4151006" cy="6149419"/>
          </a:xfrm>
          <a:prstGeom prst="rect">
            <a:avLst/>
          </a:prstGeom>
          <a:effectLst>
            <a:outerShdw blurRad="38100" dist="152400" dir="3000000" algn="bl" rotWithShape="0">
              <a:prstClr val="black">
                <a:alpha val="80000"/>
              </a:prstClr>
            </a:outerShdw>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313" b="13719"/>
          <a:stretch/>
        </p:blipFill>
        <p:spPr>
          <a:xfrm>
            <a:off x="6791105" y="2592371"/>
            <a:ext cx="2193895" cy="25919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39" y="2118281"/>
            <a:ext cx="1991774" cy="2962374"/>
          </a:xfrm>
          <a:prstGeom prst="rect">
            <a:avLst/>
          </a:prstGeom>
          <a:effectLst>
            <a:outerShdw blurRad="50800" dist="114300" dir="3000000" algn="bl" rotWithShape="0">
              <a:prstClr val="black">
                <a:alpha val="80000"/>
              </a:prstClr>
            </a:outerShdw>
          </a:effectLst>
        </p:spPr>
      </p:pic>
    </p:spTree>
    <p:extLst>
      <p:ext uri="{BB962C8B-B14F-4D97-AF65-F5344CB8AC3E}">
        <p14:creationId xmlns:p14="http://schemas.microsoft.com/office/powerpoint/2010/main" val="55468325"/>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145" y="2674178"/>
            <a:ext cx="3186158" cy="341632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Destiny of the House of Jacob</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2:1-5</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6367211" y="2986841"/>
            <a:ext cx="2754317" cy="258532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Israel Restored</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4:2-6</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3310970" y="2663695"/>
            <a:ext cx="3056241" cy="341632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House of Jacob Forsaken</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2:6 – 4:1</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013" y="1094735"/>
            <a:ext cx="3125298" cy="1472797"/>
          </a:xfrm>
          <a:prstGeom prst="rect">
            <a:avLst/>
          </a:prstGeom>
        </p:spPr>
      </p:pic>
      <p:cxnSp>
        <p:nvCxnSpPr>
          <p:cNvPr id="3" name="Straight Connector 2"/>
          <p:cNvCxnSpPr/>
          <p:nvPr/>
        </p:nvCxnSpPr>
        <p:spPr>
          <a:xfrm>
            <a:off x="3243532" y="2898475"/>
            <a:ext cx="0" cy="290710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7211" y="2898475"/>
            <a:ext cx="0" cy="290710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030158" y="5942993"/>
            <a:ext cx="1419007"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“is”</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6" name="Rectangle 15"/>
          <p:cNvSpPr/>
          <p:nvPr/>
        </p:nvSpPr>
        <p:spPr>
          <a:xfrm>
            <a:off x="6501168" y="5837620"/>
            <a:ext cx="2673821"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“will be”</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7" name="Rectangle 16"/>
          <p:cNvSpPr/>
          <p:nvPr/>
        </p:nvSpPr>
        <p:spPr>
          <a:xfrm>
            <a:off x="160991" y="5934670"/>
            <a:ext cx="2673821"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“will be”</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7000459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1+#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750"/>
                                        <p:tgtEl>
                                          <p:spTgt spid="17"/>
                                        </p:tgtEl>
                                      </p:cBhvr>
                                    </p:animEffect>
                                  </p:childTnLst>
                                </p:cTn>
                              </p:par>
                            </p:childTnLst>
                          </p:cTn>
                        </p:par>
                        <p:par>
                          <p:cTn id="19" fill="hold">
                            <p:stCondLst>
                              <p:cond delay="7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75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750"/>
                            </p:stCondLst>
                            <p:childTnLst>
                              <p:par>
                                <p:cTn id="30" presetID="22" presetClass="entr" presetSubtype="8" fill="hold" grpId="0" nodeType="afterEffect">
                                  <p:stCondLst>
                                    <p:cond delay="25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145" y="2674178"/>
            <a:ext cx="3186158" cy="341632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Destiny of the House of Jacob</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2:1-5</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6367211" y="2986841"/>
            <a:ext cx="2754317" cy="258532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Israel Restored</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4:2-6</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3310970" y="2663695"/>
            <a:ext cx="3056241" cy="341632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House of Jacob Forsaken</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2:6 – 4:1</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013" y="1094735"/>
            <a:ext cx="3125298" cy="1472797"/>
          </a:xfrm>
          <a:prstGeom prst="rect">
            <a:avLst/>
          </a:prstGeom>
        </p:spPr>
      </p:pic>
      <p:cxnSp>
        <p:nvCxnSpPr>
          <p:cNvPr id="3" name="Straight Connector 2"/>
          <p:cNvCxnSpPr/>
          <p:nvPr/>
        </p:nvCxnSpPr>
        <p:spPr>
          <a:xfrm>
            <a:off x="3243532" y="2898475"/>
            <a:ext cx="0" cy="290710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7211" y="2898475"/>
            <a:ext cx="0" cy="290710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688654" y="5917114"/>
            <a:ext cx="2102016"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“real”</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6" name="Rectangle 15"/>
          <p:cNvSpPr/>
          <p:nvPr/>
        </p:nvSpPr>
        <p:spPr>
          <a:xfrm>
            <a:off x="6501168" y="5837620"/>
            <a:ext cx="2673821"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“ideal”</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7" name="Rectangle 16"/>
          <p:cNvSpPr/>
          <p:nvPr/>
        </p:nvSpPr>
        <p:spPr>
          <a:xfrm>
            <a:off x="160991" y="5934670"/>
            <a:ext cx="2673821"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“ideal”</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877106320"/>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4708981"/>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Israel can only fulfill the destiny given to her in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2:2-4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by experiencing the judgment expressed throughout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2:6 – 4:1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and the purification described in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4:2-6.</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27852454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50943"/>
            <a:ext cx="8836199"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“proud self-sufficient Israel can become the witness to the greatness of God only when she has been reduced to helplessness by his just judgment and then  restored to life by his unmerited grace.”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000" b="1" dirty="0" err="1" smtClean="0">
                <a:ln w="19050">
                  <a:solidFill>
                    <a:srgbClr val="002060"/>
                  </a:solidFill>
                  <a:prstDash val="solid"/>
                </a:ln>
                <a:solidFill>
                  <a:srgbClr val="FFFF00"/>
                </a:solidFill>
                <a:effectLst>
                  <a:outerShdw blurRad="12700" dist="50800" dir="2700000" algn="tl" rotWithShape="0">
                    <a:schemeClr val="tx1"/>
                  </a:outerShdw>
                </a:effectLst>
              </a:rPr>
              <a:t>Oswalt</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 p. 113)</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64718530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476756"/>
            <a:ext cx="7432844"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Destiny of the House of Jacob</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2:1-5</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2192804" y="4739521"/>
            <a:ext cx="4749245"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“what will be”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461289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735"/>
                            </p:stCondLst>
                            <p:childTnLst>
                              <p:par>
                                <p:cTn id="10" presetID="55" presetClass="entr" presetSubtype="0" fill="hold" grpId="0" nodeType="afterEffect">
                                  <p:stCondLst>
                                    <p:cond delay="75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476756"/>
            <a:ext cx="7432844"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Destiny of the House of Jacob</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2:1-5</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 y="4645319"/>
            <a:ext cx="9143999" cy="2031325"/>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“the mountain of the L</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ORD, </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 the God of Jacob</a:t>
            </a: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313708764"/>
      </p:ext>
    </p:extLst>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2400657"/>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word that Isaiah the son of </a:t>
            </a:r>
            <a:r>
              <a:rPr lang="en-US" sz="5000" b="1" dirty="0" err="1">
                <a:ln w="19050">
                  <a:solidFill>
                    <a:srgbClr val="002060"/>
                  </a:solidFill>
                  <a:prstDash val="solid"/>
                </a:ln>
                <a:solidFill>
                  <a:schemeClr val="bg1"/>
                </a:solidFill>
                <a:effectLst>
                  <a:outerShdw blurRad="12700" dist="50800" dir="2700000" algn="tl" rotWithShape="0">
                    <a:schemeClr val="tx1"/>
                  </a:outerShdw>
                </a:effectLst>
              </a:rPr>
              <a:t>Amoz</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saw concerning Judah and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Jerusalem.”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(2:1)</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204853" y="3882900"/>
            <a:ext cx="6505693" cy="861774"/>
          </a:xfrm>
          <a:prstGeom prst="rect">
            <a:avLst/>
          </a:prstGeom>
          <a:noFill/>
          <a:effectLst>
            <a:softEdge rad="127000"/>
          </a:effectLst>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Another Superscription</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0" y="4868118"/>
            <a:ext cx="9144000" cy="1338828"/>
          </a:xfrm>
          <a:prstGeom prst="rect">
            <a:avLst/>
          </a:prstGeom>
          <a:noFill/>
          <a:effectLst>
            <a:softEdge rad="127000"/>
          </a:effectLst>
        </p:spPr>
        <p:txBody>
          <a:bodyPr wrap="square" lIns="91440" tIns="45720" rIns="91440" bIns="45720">
            <a:spAutoFit/>
          </a:bodyPr>
          <a:lstStyle/>
          <a:p>
            <a:pPr algn="ctr"/>
            <a:r>
              <a:rPr lang="en-US" sz="4100" b="1" dirty="0" smtClean="0">
                <a:ln w="19050">
                  <a:solidFill>
                    <a:srgbClr val="002060"/>
                  </a:solidFill>
                  <a:prstDash val="solid"/>
                </a:ln>
                <a:solidFill>
                  <a:schemeClr val="bg1"/>
                </a:solidFill>
                <a:effectLst>
                  <a:outerShdw blurRad="12700" dist="50800" dir="2700000" algn="tl" rotWithShape="0">
                    <a:schemeClr val="tx1"/>
                  </a:outerShdw>
                </a:effectLst>
              </a:rPr>
              <a:t>Used to introduce an independent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prophetic saying or a collection of sayings</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509910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par>
                          <p:cTn id="13" fill="hold">
                            <p:stCondLst>
                              <p:cond delay="750"/>
                            </p:stCondLst>
                            <p:childTnLst>
                              <p:par>
                                <p:cTn id="14" presetID="16" presetClass="entr" presetSubtype="42" fill="hold" grpId="0" nodeType="after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2400657"/>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word that Isaiah the son of </a:t>
            </a:r>
            <a:r>
              <a:rPr lang="en-US" sz="5000" b="1" dirty="0" err="1">
                <a:ln w="19050">
                  <a:solidFill>
                    <a:srgbClr val="002060"/>
                  </a:solidFill>
                  <a:prstDash val="solid"/>
                </a:ln>
                <a:solidFill>
                  <a:schemeClr val="bg1"/>
                </a:solidFill>
                <a:effectLst>
                  <a:outerShdw blurRad="12700" dist="50800" dir="2700000" algn="tl" rotWithShape="0">
                    <a:schemeClr val="tx1"/>
                  </a:outerShdw>
                </a:effectLst>
              </a:rPr>
              <a:t>Amoz</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saw concerning Judah and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Jerusalem.”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(2:1)</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204853" y="3882900"/>
            <a:ext cx="6505693" cy="861774"/>
          </a:xfrm>
          <a:prstGeom prst="rect">
            <a:avLst/>
          </a:prstGeom>
          <a:noFill/>
          <a:effectLst>
            <a:softEdge rad="127000"/>
          </a:effectLst>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Another Superscription</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0" y="4868118"/>
            <a:ext cx="9144000" cy="1569660"/>
          </a:xfrm>
          <a:prstGeom prst="rect">
            <a:avLst/>
          </a:prstGeom>
          <a:noFill/>
          <a:effectLst>
            <a:softEdge rad="127000"/>
          </a:effectLst>
        </p:spPr>
        <p:txBody>
          <a:bodyPr wrap="square" lIns="91440" tIns="45720" rIns="91440" bIns="45720">
            <a:spAutoFit/>
          </a:bodyPr>
          <a:lstStyle/>
          <a:p>
            <a:pPr algn="ct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It signals the beginning of specific prophecies after the introduction.</a:t>
            </a:r>
            <a:endParaRPr lang="en-US" sz="47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833728672"/>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2400657"/>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word that Isaiah the son of </a:t>
            </a:r>
            <a:r>
              <a:rPr lang="en-US" sz="5000" b="1" dirty="0" err="1">
                <a:ln w="19050">
                  <a:solidFill>
                    <a:srgbClr val="002060"/>
                  </a:solidFill>
                  <a:prstDash val="solid"/>
                </a:ln>
                <a:solidFill>
                  <a:schemeClr val="bg1"/>
                </a:solidFill>
                <a:effectLst>
                  <a:outerShdw blurRad="12700" dist="50800" dir="2700000" algn="tl" rotWithShape="0">
                    <a:schemeClr val="tx1"/>
                  </a:outerShdw>
                </a:effectLst>
              </a:rPr>
              <a:t>Amoz</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saw concerning Judah and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Jerusalem.”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(2:1)</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0" name="Rectangle 9"/>
          <p:cNvSpPr/>
          <p:nvPr/>
        </p:nvSpPr>
        <p:spPr>
          <a:xfrm>
            <a:off x="1204853" y="3882900"/>
            <a:ext cx="6505693" cy="861774"/>
          </a:xfrm>
          <a:prstGeom prst="rect">
            <a:avLst/>
          </a:prstGeom>
          <a:noFill/>
          <a:effectLst>
            <a:softEdge rad="127000"/>
          </a:effectLst>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Another Superscription</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0" y="4763276"/>
            <a:ext cx="9144000" cy="2031325"/>
          </a:xfrm>
          <a:prstGeom prst="rect">
            <a:avLst/>
          </a:prstGeom>
          <a:noFill/>
          <a:effectLst>
            <a:softEdge rad="127000"/>
          </a:effectLst>
        </p:spPr>
        <p:txBody>
          <a:bodyPr wrap="square" lIns="91440" tIns="45720" rIns="91440" bIns="45720">
            <a:spAutoFit/>
          </a:bodyPr>
          <a:lstStyle/>
          <a:p>
            <a:pPr algn="ct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It applies to chapters 2-5 with the understanding that a new group of sayings begins at chapter 6.</a:t>
            </a:r>
            <a:endParaRPr lang="en-US" sz="42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67561247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Isaiah 2:2-4</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93904" y="2665344"/>
            <a:ext cx="88361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An abrupt shift in mood</a:t>
            </a:r>
            <a:endParaRPr lang="en-US" sz="60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3" name="Rectangle 12"/>
          <p:cNvSpPr/>
          <p:nvPr/>
        </p:nvSpPr>
        <p:spPr>
          <a:xfrm>
            <a:off x="153900" y="3922408"/>
            <a:ext cx="88361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“A Shock Prophet”</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583046" y="5220117"/>
            <a:ext cx="797790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Rebellion to Restoration</a:t>
            </a:r>
          </a:p>
        </p:txBody>
      </p:sp>
    </p:spTree>
    <p:extLst>
      <p:ext uri="{BB962C8B-B14F-4D97-AF65-F5344CB8AC3E}">
        <p14:creationId xmlns:p14="http://schemas.microsoft.com/office/powerpoint/2010/main" val="2746909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495300" y="198610"/>
            <a:ext cx="8153400"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22" presetClass="entr" presetSubtype="8"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Isaiah 2:2-4</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53901" y="2674950"/>
            <a:ext cx="8836199" cy="1938992"/>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Almost word for word of </a:t>
            </a: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Micah 4:1-3</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153900" y="4995963"/>
            <a:ext cx="88361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“from the mouth of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245138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1107996"/>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Isaiah 2:2-4</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2" name="Rectangle 11"/>
          <p:cNvSpPr/>
          <p:nvPr/>
        </p:nvSpPr>
        <p:spPr>
          <a:xfrm>
            <a:off x="193903" y="2462440"/>
            <a:ext cx="8836199" cy="1015663"/>
          </a:xfrm>
          <a:prstGeom prst="rect">
            <a:avLst/>
          </a:prstGeom>
          <a:noFill/>
          <a:effectLst>
            <a:softEdge rad="127000"/>
          </a:effectLst>
        </p:spPr>
        <p:txBody>
          <a:bodyPr wrap="square" lIns="91440" tIns="45720" rIns="91440" bIns="45720">
            <a:spAutoFit/>
          </a:bodyPr>
          <a:lstStyle/>
          <a:p>
            <a:pPr algn="ctr"/>
            <a:r>
              <a:rPr lang="en-US" sz="6000" b="1" u="sng" dirty="0" smtClean="0">
                <a:ln w="19050">
                  <a:solidFill>
                    <a:srgbClr val="002060"/>
                  </a:solidFill>
                  <a:prstDash val="solid"/>
                </a:ln>
                <a:solidFill>
                  <a:schemeClr val="bg1"/>
                </a:solidFill>
                <a:effectLst>
                  <a:outerShdw blurRad="12700" dist="50800" dir="2700000" algn="tl" rotWithShape="0">
                    <a:schemeClr val="tx1"/>
                  </a:outerShdw>
                </a:effectLst>
              </a:rPr>
              <a:t>It Fulfills </a:t>
            </a:r>
            <a:r>
              <a:rPr lang="en-US" sz="6000" b="1" u="sng" dirty="0">
                <a:ln w="19050">
                  <a:solidFill>
                    <a:srgbClr val="002060"/>
                  </a:solidFill>
                  <a:prstDash val="solid"/>
                </a:ln>
                <a:solidFill>
                  <a:schemeClr val="bg1"/>
                </a:solidFill>
                <a:effectLst>
                  <a:outerShdw blurRad="12700" dist="50800" dir="2700000" algn="tl" rotWithShape="0">
                    <a:schemeClr val="tx1"/>
                  </a:outerShdw>
                </a:effectLst>
              </a:rPr>
              <a:t>T</a:t>
            </a:r>
            <a:r>
              <a:rPr lang="en-US" sz="6000" b="1" u="sng" dirty="0" smtClean="0">
                <a:ln w="19050">
                  <a:solidFill>
                    <a:srgbClr val="002060"/>
                  </a:solidFill>
                  <a:prstDash val="solid"/>
                </a:ln>
                <a:solidFill>
                  <a:schemeClr val="bg1"/>
                </a:solidFill>
                <a:effectLst>
                  <a:outerShdw blurRad="12700" dist="50800" dir="2700000" algn="tl" rotWithShape="0">
                    <a:schemeClr val="tx1"/>
                  </a:outerShdw>
                </a:effectLst>
              </a:rPr>
              <a:t>wo Functions</a:t>
            </a:r>
            <a:endParaRPr lang="en-US" sz="6000" b="1" u="sng"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3" name="Rectangle 12"/>
          <p:cNvSpPr/>
          <p:nvPr/>
        </p:nvSpPr>
        <p:spPr>
          <a:xfrm>
            <a:off x="323724" y="3601547"/>
            <a:ext cx="8576553" cy="1754326"/>
          </a:xfrm>
          <a:prstGeom prst="rect">
            <a:avLst/>
          </a:prstGeom>
          <a:noFill/>
          <a:effectLst>
            <a:softEdge rad="127000"/>
          </a:effectLst>
        </p:spPr>
        <p:txBody>
          <a:bodyPr wrap="square" lIns="91440" tIns="45720" rIns="91440" bIns="45720">
            <a:spAutoFit/>
          </a:bodyPr>
          <a:lstStyle/>
          <a:p>
            <a:pPr marL="685800" indent="-685800">
              <a:buClr>
                <a:srgbClr val="FFFF00"/>
              </a:buClr>
              <a:buFont typeface="Wingdings" panose="05000000000000000000" pitchFamily="2" charset="2"/>
              <a:buChar char="ü"/>
            </a:pP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It emphasizes the certainty of Israel’s Destiny</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4" name="Rectangle 13"/>
          <p:cNvSpPr/>
          <p:nvPr/>
        </p:nvSpPr>
        <p:spPr>
          <a:xfrm>
            <a:off x="453147" y="5492871"/>
            <a:ext cx="8009105" cy="923330"/>
          </a:xfrm>
          <a:prstGeom prst="rect">
            <a:avLst/>
          </a:prstGeom>
          <a:noFill/>
          <a:effectLst>
            <a:softEdge rad="127000"/>
          </a:effectLst>
        </p:spPr>
        <p:txBody>
          <a:bodyPr wrap="square" lIns="91440" tIns="45720" rIns="91440" bIns="45720">
            <a:spAutoFit/>
          </a:bodyPr>
          <a:lstStyle/>
          <a:p>
            <a:pPr marL="685800" indent="-685800">
              <a:buClr>
                <a:srgbClr val="FFFF00"/>
              </a:buClr>
              <a:buFont typeface="Wingdings" panose="05000000000000000000" pitchFamily="2" charset="2"/>
              <a:buChar char="ü"/>
            </a:pP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It’s Motivational</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631775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“Now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shall come to pass in the latter days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mountain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house shall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be established on the top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mountains,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exalted above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hills;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nations shall flow to it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79236234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“Many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people shall come and say,</a:t>
            </a:r>
          </a:p>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‘Come</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and let us go up to the mountain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to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house of the God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Jacob…”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(2:3a)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740" y="4374991"/>
            <a:ext cx="3450755" cy="2301654"/>
          </a:xfrm>
          <a:prstGeom prst="rect">
            <a:avLst/>
          </a:prstGeom>
          <a:effectLst>
            <a:softEdge rad="127000"/>
          </a:effectLst>
        </p:spPr>
      </p:pic>
    </p:spTree>
    <p:extLst>
      <p:ext uri="{BB962C8B-B14F-4D97-AF65-F5344CB8AC3E}">
        <p14:creationId xmlns:p14="http://schemas.microsoft.com/office/powerpoint/2010/main" val="791110175"/>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teach us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ways,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we shall walk in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paths.’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out of Zion shall go forth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law,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word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from Jerusalem</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(2:3b)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740" y="4374991"/>
            <a:ext cx="3450755" cy="2301654"/>
          </a:xfrm>
          <a:prstGeom prst="rect">
            <a:avLst/>
          </a:prstGeom>
          <a:effectLst>
            <a:softEdge rad="127000"/>
          </a:effectLst>
        </p:spPr>
      </p:pic>
    </p:spTree>
    <p:extLst>
      <p:ext uri="{BB962C8B-B14F-4D97-AF65-F5344CB8AC3E}">
        <p14:creationId xmlns:p14="http://schemas.microsoft.com/office/powerpoint/2010/main" val="432251954"/>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“Now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shall come to pass in the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latter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days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900" y="3051903"/>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latter days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is the future.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53900" y="3956332"/>
            <a:ext cx="88361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When?</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684330" y="4929674"/>
            <a:ext cx="777533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Millennial Age or Beyond</a:t>
            </a:r>
          </a:p>
        </p:txBody>
      </p:sp>
      <p:sp>
        <p:nvSpPr>
          <p:cNvPr id="14" name="Rectangle 13"/>
          <p:cNvSpPr/>
          <p:nvPr/>
        </p:nvSpPr>
        <p:spPr>
          <a:xfrm>
            <a:off x="724335" y="5845647"/>
            <a:ext cx="777533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Post-Exile or the Church Age</a:t>
            </a:r>
          </a:p>
        </p:txBody>
      </p:sp>
    </p:spTree>
    <p:extLst>
      <p:ext uri="{BB962C8B-B14F-4D97-AF65-F5344CB8AC3E}">
        <p14:creationId xmlns:p14="http://schemas.microsoft.com/office/powerpoint/2010/main" val="257493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750"/>
                                        <p:tgtEl>
                                          <p:spTgt spid="13"/>
                                        </p:tgtEl>
                                      </p:cBhvr>
                                    </p:animEffect>
                                  </p:childTnLst>
                                </p:cTn>
                              </p:par>
                            </p:childTnLst>
                          </p:cTn>
                        </p:par>
                        <p:par>
                          <p:cTn id="20" fill="hold">
                            <p:stCondLst>
                              <p:cond delay="750"/>
                            </p:stCondLst>
                            <p:childTnLst>
                              <p:par>
                                <p:cTn id="21" presetID="22" presetClass="entr" presetSubtype="1" fill="hold" grpId="0" nodeType="afterEffect">
                                  <p:stCondLst>
                                    <p:cond delay="75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“Now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shall come to pass in the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latter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days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900" y="3051903"/>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latter days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is the future.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53900" y="3956332"/>
            <a:ext cx="88361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When?</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684330" y="4929674"/>
            <a:ext cx="777533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Literal or Figurative</a:t>
            </a:r>
          </a:p>
        </p:txBody>
      </p:sp>
    </p:spTree>
    <p:extLst>
      <p:ext uri="{BB962C8B-B14F-4D97-AF65-F5344CB8AC3E}">
        <p14:creationId xmlns:p14="http://schemas.microsoft.com/office/powerpoint/2010/main" val="3636925896"/>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“Now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shall come to pass in the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latter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days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900" y="3051903"/>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latter days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is the future.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53900" y="3956332"/>
            <a:ext cx="88361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When?</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684331" y="4879662"/>
            <a:ext cx="777533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Post-Exile –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Did Not Happen!</a:t>
            </a:r>
          </a:p>
        </p:txBody>
      </p:sp>
      <p:sp>
        <p:nvSpPr>
          <p:cNvPr id="14" name="Rectangle 13"/>
          <p:cNvSpPr/>
          <p:nvPr/>
        </p:nvSpPr>
        <p:spPr>
          <a:xfrm>
            <a:off x="399113" y="5801008"/>
            <a:ext cx="834577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was despised by all.</a:t>
            </a:r>
            <a:endParaRPr lang="en-US" sz="48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3928947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7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“Now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shall come to pass in the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latter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days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900" y="3051903"/>
            <a:ext cx="8836199"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latter days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is the future.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53900" y="3956332"/>
            <a:ext cx="88361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When?</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399114" y="4879662"/>
            <a:ext cx="834577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Church Age –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Is it Happening?</a:t>
            </a:r>
          </a:p>
        </p:txBody>
      </p:sp>
      <p:sp>
        <p:nvSpPr>
          <p:cNvPr id="15" name="Rectangle 14"/>
          <p:cNvSpPr/>
          <p:nvPr/>
        </p:nvSpPr>
        <p:spPr>
          <a:xfrm>
            <a:off x="240442" y="5802992"/>
            <a:ext cx="8663116"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Partial fulfillment –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Here, Not Yet</a:t>
            </a:r>
          </a:p>
        </p:txBody>
      </p:sp>
    </p:spTree>
    <p:extLst>
      <p:ext uri="{BB962C8B-B14F-4D97-AF65-F5344CB8AC3E}">
        <p14:creationId xmlns:p14="http://schemas.microsoft.com/office/powerpoint/2010/main" val="1161208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from the rising of the sun, even to its going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down, My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name shall be great among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Gentiles…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 am a great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King,’ Says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LORD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hosts,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My name is to be feared among the nations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(Malachi 1:11a, 14b)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04804658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413606" y="1291590"/>
            <a:ext cx="8316789" cy="2585323"/>
          </a:xfrm>
          <a:prstGeom prst="rect">
            <a:avLst/>
          </a:prstGeom>
          <a:noFill/>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to become a useful, faithful and righteous servant of God.</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705432" y="3814757"/>
            <a:ext cx="773313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34FEF8"/>
                </a:solidFill>
                <a:effectLst>
                  <a:outerShdw blurRad="12700" dist="50800" dir="2700000" algn="tl" rotWithShape="0">
                    <a:schemeClr val="tx1"/>
                  </a:outerShdw>
                </a:effectLst>
              </a:rPr>
              <a:t>A Call to Servanthood</a:t>
            </a:r>
            <a:endParaRPr lang="en-US" sz="6600" b="1" dirty="0">
              <a:ln w="19050">
                <a:solidFill>
                  <a:srgbClr val="002060"/>
                </a:solidFill>
                <a:prstDash val="solid"/>
              </a:ln>
              <a:solidFill>
                <a:srgbClr val="34FEF8"/>
              </a:solidFill>
              <a:effectLst>
                <a:outerShdw blurRad="12700" dist="50800" dir="2700000" algn="tl" rotWithShape="0">
                  <a:schemeClr val="tx1"/>
                </a:outerShdw>
              </a:effectLst>
            </a:endParaRPr>
          </a:p>
        </p:txBody>
      </p:sp>
      <p:sp>
        <p:nvSpPr>
          <p:cNvPr id="13" name="Rectangle 12"/>
          <p:cNvSpPr/>
          <p:nvPr/>
        </p:nvSpPr>
        <p:spPr>
          <a:xfrm>
            <a:off x="381000" y="4991329"/>
            <a:ext cx="8553087" cy="1754326"/>
          </a:xfrm>
          <a:prstGeom prst="rect">
            <a:avLst/>
          </a:prstGeom>
          <a:noFill/>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does sinful Israel become servant Israel?</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319293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2" presetClass="entr" presetSubtype="8"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75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830997"/>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nations shall flow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to it.”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900" y="2189796"/>
            <a:ext cx="88361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When?</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93904" y="3170733"/>
            <a:ext cx="8836199"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When did unbelievers ever flock to church?</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153899" y="4798000"/>
            <a:ext cx="8836199" cy="1569660"/>
          </a:xfrm>
          <a:prstGeom prst="rect">
            <a:avLst/>
          </a:prstGeom>
          <a:noFill/>
          <a:effectLst>
            <a:softEdge rad="127000"/>
          </a:effectLst>
        </p:spPr>
        <p:txBody>
          <a:bodyPr wrap="square" lIns="91440" tIns="45720" rIns="91440" bIns="45720">
            <a:spAutoFit/>
          </a:bodyPr>
          <a:lstStyle/>
          <a:p>
            <a:pPr algn="ctr"/>
            <a:r>
              <a:rPr lang="en-US" sz="4800" b="1" dirty="0">
                <a:ln w="19050">
                  <a:solidFill>
                    <a:srgbClr val="002060"/>
                  </a:solidFill>
                  <a:prstDash val="solid"/>
                </a:ln>
                <a:solidFill>
                  <a:srgbClr val="FFFF00"/>
                </a:solidFill>
                <a:effectLst>
                  <a:outerShdw blurRad="12700" dist="50800" dir="2700000" algn="tl" rotWithShape="0">
                    <a:schemeClr val="tx1"/>
                  </a:outerShdw>
                </a:effectLst>
              </a:rPr>
              <a:t>Entertainment,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Attractions, Gimmicks, Trickery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226680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830997"/>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nations shall flow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to it.”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900" y="2189796"/>
            <a:ext cx="88361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When?</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93904" y="3072348"/>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church age believers are told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to go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unto the nations… we should not expect them to flock to the church to be taught the ways of God.</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50401067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830997"/>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all nations shall flow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to it.”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900" y="2189796"/>
            <a:ext cx="8836199"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When?</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193904" y="3113126"/>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Their has not been a partial fulfillment, so its fulfillment is still in the Millennial future and beyond.</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34577925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teach us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ways,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we shall walk in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paths…’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93903" y="2968860"/>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coming is for the purpose of being taught, and the being taught is for the purpose of walking, that is, living</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discipleship</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75353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teach us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ways,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we shall walk in His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paths…’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775681" y="3068082"/>
            <a:ext cx="7592637"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Listen, Learn and Live</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46769891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21947"/>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out of Zion shall go forth the </a:t>
            </a:r>
            <a:r>
              <a:rPr lang="en-US" sz="4800" b="1" i="1" dirty="0" smtClean="0">
                <a:ln w="19050">
                  <a:solidFill>
                    <a:srgbClr val="002060"/>
                  </a:solidFill>
                  <a:prstDash val="solid"/>
                </a:ln>
                <a:solidFill>
                  <a:schemeClr val="bg1"/>
                </a:solidFill>
                <a:effectLst>
                  <a:outerShdw blurRad="12700" dist="50800" dir="2700000" algn="tl" rotWithShape="0">
                    <a:schemeClr val="tx1"/>
                  </a:outerShdw>
                </a:effectLst>
              </a:rPr>
              <a:t>instruction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word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from Jerusalem</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93904" y="3753715"/>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Jerusalem has become a symbol of God’s self-revelation through-out history.</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28408177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21947"/>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out of Zion shall go forth the </a:t>
            </a:r>
            <a:r>
              <a:rPr lang="en-US" sz="4800" b="1" i="1" dirty="0" smtClean="0">
                <a:ln w="19050">
                  <a:solidFill>
                    <a:srgbClr val="002060"/>
                  </a:solidFill>
                  <a:prstDash val="solid"/>
                </a:ln>
                <a:solidFill>
                  <a:schemeClr val="bg1"/>
                </a:solidFill>
                <a:effectLst>
                  <a:outerShdw blurRad="12700" dist="50800" dir="2700000" algn="tl" rotWithShape="0">
                    <a:schemeClr val="tx1"/>
                  </a:outerShdw>
                </a:effectLst>
              </a:rPr>
              <a:t>instruction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word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from Jerusalem</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93904" y="3660398"/>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There are not many ways to God, only one way. And there is no life apart from Him who has revealed Himself supremely.</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970517314"/>
      </p:ext>
    </p:extLst>
  </p:cSld>
  <p:clrMapOvr>
    <a:masterClrMapping/>
  </p:clrMapOvr>
  <p:transition spd="slow">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102578"/>
            <a:ext cx="8836199" cy="5755422"/>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shall judge between the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nations, 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rebuke many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people; They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shall beat their swords into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plowshares,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a</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their spears into pruning hooks. Nation shall not lift up sword against nation, neither shall they learn war anymore</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(2:4)</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35855216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4620" y="1374896"/>
            <a:ext cx="6550997" cy="443364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653" y="2983138"/>
            <a:ext cx="2214836" cy="3306111"/>
          </a:xfrm>
          <a:prstGeom prst="rect">
            <a:avLst/>
          </a:prstGeom>
        </p:spPr>
      </p:pic>
      <p:sp>
        <p:nvSpPr>
          <p:cNvPr id="8" name="Rectangle 7"/>
          <p:cNvSpPr/>
          <p:nvPr/>
        </p:nvSpPr>
        <p:spPr>
          <a:xfrm>
            <a:off x="2937133" y="5873750"/>
            <a:ext cx="5698484" cy="830997"/>
          </a:xfrm>
          <a:prstGeom prst="rect">
            <a:avLst/>
          </a:prstGeom>
          <a:noFill/>
          <a:effectLst>
            <a:softEdge rad="127000"/>
          </a:effectLst>
        </p:spPr>
        <p:txBody>
          <a:bodyPr wrap="square" lIns="91440" tIns="45720" rIns="91440" bIns="45720">
            <a:spAutoFit/>
          </a:bodyPr>
          <a:lstStyle/>
          <a:p>
            <a:pPr algn="ctr"/>
            <a:r>
              <a:rPr lang="en-US" sz="4800" b="1" smtClean="0">
                <a:ln w="19050">
                  <a:solidFill>
                    <a:srgbClr val="002060"/>
                  </a:solidFill>
                  <a:prstDash val="solid"/>
                </a:ln>
                <a:solidFill>
                  <a:schemeClr val="bg1"/>
                </a:solidFill>
                <a:effectLst>
                  <a:outerShdw blurRad="12700" dist="50800" dir="2700000" algn="tl" rotWithShape="0">
                    <a:schemeClr val="tx1"/>
                  </a:outerShdw>
                </a:effectLst>
              </a:rPr>
              <a:t>United Nations, NYC</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960464646"/>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5155257"/>
          </a:xfrm>
          <a:prstGeom prst="rect">
            <a:avLst/>
          </a:prstGeom>
          <a:noFill/>
          <a:effectLst>
            <a:softEdge rad="127000"/>
          </a:effectLst>
        </p:spPr>
        <p:txBody>
          <a:bodyPr wrap="square" lIns="91440" tIns="45720" rIns="91440" bIns="45720">
            <a:spAutoFit/>
          </a:bodyPr>
          <a:lstStyle/>
          <a:p>
            <a:pPr algn="just"/>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“Come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and see the works of the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the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desolations he has brought on the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earth.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He </a:t>
            </a:r>
            <a:r>
              <a:rPr lang="en-US" sz="4700" b="1" dirty="0">
                <a:ln w="19050">
                  <a:solidFill>
                    <a:srgbClr val="002060"/>
                  </a:solidFill>
                  <a:prstDash val="solid"/>
                </a:ln>
                <a:solidFill>
                  <a:srgbClr val="FFFF00"/>
                </a:solidFill>
                <a:effectLst>
                  <a:outerShdw blurRad="12700" dist="50800" dir="2700000" algn="tl" rotWithShape="0">
                    <a:schemeClr val="tx1"/>
                  </a:outerShdw>
                </a:effectLst>
              </a:rPr>
              <a:t>makes wars cease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to the ends of the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earth; He </a:t>
            </a:r>
            <a:r>
              <a:rPr lang="en-US" sz="4700" b="1" dirty="0">
                <a:ln w="19050">
                  <a:solidFill>
                    <a:srgbClr val="002060"/>
                  </a:solidFill>
                  <a:prstDash val="solid"/>
                </a:ln>
                <a:solidFill>
                  <a:srgbClr val="FFFF00"/>
                </a:solidFill>
                <a:effectLst>
                  <a:outerShdw blurRad="12700" dist="50800" dir="2700000" algn="tl" rotWithShape="0">
                    <a:schemeClr val="tx1"/>
                  </a:outerShdw>
                </a:effectLst>
              </a:rPr>
              <a:t>breaks the bow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and </a:t>
            </a:r>
            <a:r>
              <a:rPr lang="en-US" sz="4700" b="1" dirty="0">
                <a:ln w="19050">
                  <a:solidFill>
                    <a:srgbClr val="002060"/>
                  </a:solidFill>
                  <a:prstDash val="solid"/>
                </a:ln>
                <a:solidFill>
                  <a:srgbClr val="FFFF00"/>
                </a:solidFill>
                <a:effectLst>
                  <a:outerShdw blurRad="12700" dist="50800" dir="2700000" algn="tl" rotWithShape="0">
                    <a:schemeClr val="tx1"/>
                  </a:outerShdw>
                </a:effectLst>
              </a:rPr>
              <a:t>shatters the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spear</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He </a:t>
            </a:r>
            <a:r>
              <a:rPr lang="en-US" sz="4700" b="1" dirty="0">
                <a:ln w="19050">
                  <a:solidFill>
                    <a:srgbClr val="002060"/>
                  </a:solidFill>
                  <a:prstDash val="solid"/>
                </a:ln>
                <a:solidFill>
                  <a:srgbClr val="FFFF00"/>
                </a:solidFill>
                <a:effectLst>
                  <a:outerShdw blurRad="12700" dist="50800" dir="2700000" algn="tl" rotWithShape="0">
                    <a:schemeClr val="tx1"/>
                  </a:outerShdw>
                </a:effectLst>
              </a:rPr>
              <a:t>burns the shields</a:t>
            </a:r>
            <a:r>
              <a:rPr lang="en-US" sz="4700" b="1" dirty="0">
                <a:ln w="19050">
                  <a:solidFill>
                    <a:srgbClr val="002060"/>
                  </a:solidFill>
                  <a:prstDash val="solid"/>
                </a:ln>
                <a:solidFill>
                  <a:schemeClr val="bg1"/>
                </a:solidFill>
                <a:effectLst>
                  <a:outerShdw blurRad="12700" dist="50800" dir="2700000" algn="tl" rotWithShape="0">
                    <a:schemeClr val="tx1"/>
                  </a:outerShdw>
                </a:effectLst>
              </a:rPr>
              <a:t> with fire</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(Ps. 46:8-9)</a:t>
            </a:r>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(NIV) </a:t>
            </a:r>
            <a:endParaRPr lang="en-US" sz="47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5846298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88855" y="1323175"/>
            <a:ext cx="8766291" cy="5047536"/>
          </a:xfrm>
          <a:prstGeom prst="rect">
            <a:avLst/>
          </a:prstGeom>
          <a:noFill/>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entire book is an appeal to abandon human pride, to trust in the L</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accept His lordship, and to experience all of life as it was originally meant to be - a reflection of God’s holy image and the role of a servant upon the earth.</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78618129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068768"/>
            <a:ext cx="8836199" cy="5878532"/>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that day I will make a covenant for them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with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beasts of the field and the birds of 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air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creatures that move along the ground.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Bow </a:t>
            </a:r>
            <a:r>
              <a:rPr lang="en-US" sz="4700" b="1" dirty="0">
                <a:ln w="19050">
                  <a:solidFill>
                    <a:srgbClr val="002060"/>
                  </a:solidFill>
                  <a:prstDash val="solid"/>
                </a:ln>
                <a:solidFill>
                  <a:srgbClr val="FFFF00"/>
                </a:solidFill>
                <a:effectLst>
                  <a:outerShdw blurRad="12700" dist="50800" dir="2700000" algn="tl" rotWithShape="0">
                    <a:schemeClr val="tx1"/>
                  </a:outerShdw>
                </a:effectLst>
              </a:rPr>
              <a:t>and sword and battle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 I </a:t>
            </a:r>
            <a:r>
              <a:rPr lang="en-US" sz="4700" b="1" dirty="0">
                <a:ln w="19050">
                  <a:solidFill>
                    <a:srgbClr val="002060"/>
                  </a:solidFill>
                  <a:prstDash val="solid"/>
                </a:ln>
                <a:solidFill>
                  <a:srgbClr val="FFFF00"/>
                </a:solidFill>
                <a:effectLst>
                  <a:outerShdw blurRad="12700" dist="50800" dir="2700000" algn="tl" rotWithShape="0">
                    <a:schemeClr val="tx1"/>
                  </a:outerShdw>
                </a:effectLst>
              </a:rPr>
              <a:t>will abolish from the land</a:t>
            </a:r>
            <a:r>
              <a:rPr lang="en-US" sz="4700" b="1" dirty="0">
                <a:ln w="19050">
                  <a:solidFill>
                    <a:srgbClr val="002060"/>
                  </a:solidFill>
                  <a:prstDash val="solid"/>
                </a:ln>
                <a:solidFill>
                  <a:schemeClr val="bg1"/>
                </a:solidFill>
                <a:effectLst>
                  <a:outerShdw blurRad="12700" dist="50800" dir="2700000" algn="tl" rotWithShape="0">
                    <a:schemeClr val="tx1"/>
                  </a:outerShdw>
                </a:effectLst>
              </a:rPr>
              <a:t>,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so </a:t>
            </a:r>
            <a:r>
              <a:rPr lang="en-US" sz="4700" b="1" dirty="0">
                <a:ln w="19050">
                  <a:solidFill>
                    <a:srgbClr val="002060"/>
                  </a:solidFill>
                  <a:prstDash val="solid"/>
                </a:ln>
                <a:solidFill>
                  <a:schemeClr val="bg1"/>
                </a:solidFill>
                <a:effectLst>
                  <a:outerShdw blurRad="12700" dist="50800" dir="2700000" algn="tl" rotWithShape="0">
                    <a:schemeClr val="tx1"/>
                  </a:outerShdw>
                </a:effectLst>
              </a:rPr>
              <a:t>that all may lie down in </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safety.” </a:t>
            </a:r>
            <a:r>
              <a:rPr lang="en-US" sz="4700" b="1" dirty="0" smtClean="0">
                <a:ln w="19050">
                  <a:solidFill>
                    <a:srgbClr val="002060"/>
                  </a:solidFill>
                  <a:prstDash val="solid"/>
                </a:ln>
                <a:solidFill>
                  <a:srgbClr val="FFFF00"/>
                </a:solidFill>
                <a:effectLst>
                  <a:outerShdw blurRad="12700" dist="50800" dir="2700000" algn="tl" rotWithShape="0">
                    <a:schemeClr val="tx1"/>
                  </a:outerShdw>
                </a:effectLst>
              </a:rPr>
              <a:t>(Hos. 2:18)</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(NIV</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7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21739644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094648"/>
            <a:ext cx="8836199" cy="5693866"/>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LORD has spoken.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Proclaim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this among the nations: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Prepare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for war!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Rouse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the warriors!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Let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all the fighting men draw near and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attack.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Beat your plowshares into swords and your pruning hooks into spears</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Let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the weakling say,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am strong!'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Come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quickly, all you nations from every </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side, and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assemble there</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Joel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3:8-11)</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3600" b="1" dirty="0">
                <a:ln w="19050">
                  <a:solidFill>
                    <a:srgbClr val="002060"/>
                  </a:solidFill>
                  <a:prstDash val="solid"/>
                </a:ln>
                <a:solidFill>
                  <a:schemeClr val="bg1"/>
                </a:solidFill>
                <a:effectLst>
                  <a:outerShdw blurRad="12700" dist="50800" dir="2700000" algn="tl" rotWithShape="0">
                    <a:schemeClr val="tx1"/>
                  </a:outerShdw>
                </a:effectLst>
              </a:rPr>
              <a:t>(NIV) </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44773160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1033917"/>
            <a:ext cx="8836199" cy="5755422"/>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will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take away the chariots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from Ephraim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the war-horses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from Jerusalem,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600" b="1" dirty="0">
                <a:ln w="19050">
                  <a:solidFill>
                    <a:srgbClr val="002060"/>
                  </a:solidFill>
                  <a:prstDash val="solid"/>
                </a:ln>
                <a:solidFill>
                  <a:srgbClr val="FFFF00"/>
                </a:solidFill>
                <a:effectLst>
                  <a:outerShdw blurRad="12700" dist="50800" dir="2700000" algn="tl" rotWithShape="0">
                    <a:schemeClr val="tx1"/>
                  </a:outerShdw>
                </a:effectLst>
              </a:rPr>
              <a:t>the battle bow will be broken</a:t>
            </a:r>
            <a:r>
              <a:rPr lang="en-US" sz="4600" b="1" dirty="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will proclaim peace to the nations.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His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rule will extend from sea to sea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from the River to the ends of the earth</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(Zech. 9:10)</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(NIV</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t>
            </a: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395832676"/>
      </p:ext>
    </p:extLst>
  </p:cSld>
  <p:clrMapOvr>
    <a:masterClrMapping/>
  </p:clrMapOvr>
  <p:transition spd="slow">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0" y="1129973"/>
            <a:ext cx="8836199" cy="5047536"/>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fruit of righteousness will be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peace; the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effect of righteousness will be quietness and confidence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forever. My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people will live in peaceful dwelling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places, in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secure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homes, in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undisturbed places of rest</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(Isa. 32:17-18)</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a:ln w="19050">
                  <a:solidFill>
                    <a:srgbClr val="002060"/>
                  </a:solidFill>
                  <a:prstDash val="solid"/>
                </a:ln>
                <a:solidFill>
                  <a:schemeClr val="bg1"/>
                </a:solidFill>
                <a:effectLst>
                  <a:outerShdw blurRad="12700" dist="50800" dir="2700000" algn="tl" rotWithShape="0">
                    <a:schemeClr val="tx1"/>
                  </a:outerShdw>
                </a:effectLst>
              </a:rPr>
              <a:t>(NIV</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a:t>
            </a: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96526091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house of Jacob, come and let us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walk in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light of the LORD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900" y="3700689"/>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Peace on earth is only an illusion until people and nations come to the mountain of God to learn His ways and walk in them.</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4784851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house of Jacob, come and let us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walk in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light of the LORD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900" y="3700689"/>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admonition for Israel is if the nations are to come to the light we hold, then ought we walk in  that light.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642807429"/>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3984746"/>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have forsaken Your people, the house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Jacob...”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(2:6a)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900" y="1373521"/>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was not walking in that light but have forsaken God, therefore God has forsaken Israel.</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21179739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900" y="1281920"/>
            <a:ext cx="8836199"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Instead of teaching the nations God’s ways, Israel was being taught the ways of the world. They were learning dependence on human greatness, but Isaiah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shows in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2:7 – 4:1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by a series of stunning contrast how such dependence does not exalt but humiliates. </a:t>
            </a:r>
          </a:p>
        </p:txBody>
      </p:sp>
    </p:spTree>
    <p:extLst>
      <p:ext uri="{BB962C8B-B14F-4D97-AF65-F5344CB8AC3E}">
        <p14:creationId xmlns:p14="http://schemas.microsoft.com/office/powerpoint/2010/main" val="2857798132"/>
      </p:ext>
    </p:extLst>
  </p:cSld>
  <p:clrMapOvr>
    <a:masterClrMapping/>
  </p:clrMapOvr>
  <p:transition spd="slow">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153900" y="1281920"/>
            <a:ext cx="8836199" cy="2800767"/>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But has God given up on His people? Is there no hope for Israel? Is her current sinful condition so great that her future destiny is beyond reach.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436" y="4330681"/>
            <a:ext cx="2143125" cy="2143125"/>
          </a:xfrm>
          <a:prstGeom prst="ellipse">
            <a:avLst/>
          </a:prstGeom>
          <a:ln>
            <a:noFill/>
          </a:ln>
          <a:effectLst>
            <a:softEdge rad="112500"/>
          </a:effectLst>
        </p:spPr>
      </p:pic>
    </p:spTree>
    <p:extLst>
      <p:ext uri="{BB962C8B-B14F-4D97-AF65-F5344CB8AC3E}">
        <p14:creationId xmlns:p14="http://schemas.microsoft.com/office/powerpoint/2010/main" val="363172919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476756"/>
            <a:ext cx="7432844" cy="2123658"/>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Israel Restored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4:2-6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9390" y="3723858"/>
            <a:ext cx="4176074" cy="2923252"/>
          </a:xfrm>
          <a:prstGeom prst="rect">
            <a:avLst/>
          </a:prstGeom>
          <a:effectLst>
            <a:softEdge rad="127000"/>
          </a:effectLst>
        </p:spPr>
      </p:pic>
      <p:sp>
        <p:nvSpPr>
          <p:cNvPr id="11" name="Rectangle 10"/>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705916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21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387443" y="1338733"/>
            <a:ext cx="8369114" cy="4247317"/>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Introduction:</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Present and Future of God’s People</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1:1 – 5:30</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4301306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In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that day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Branch of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shall be beautiful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glorious;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fruit of the earth shall be excellent and appealing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those of Israel who have escaped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(4:2)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42493543"/>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that day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the Branch of the L</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ORD</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 shall be beautiful and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glorious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fruit of the earth shall be excellent and appealing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those of Israel who have escaped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(4:2)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10419534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it shall come to pass that he who is left in Zion and remains in Jerusalem will be called holy -- everyone who is recorded among the living in Jerusalem</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(4:3)</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32478539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“When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Lord has washed away the filth of the daughters of Zion, and purged the blood of Jerusalem from her midst, by the spirit of judgment and by the spirit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burning,”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(4:4)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05365400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5047536"/>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“My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brethren, count it all joy when you fall into various trials,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knowing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that the testing of your faith produces patience.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600" b="1" dirty="0">
                <a:ln w="19050">
                  <a:solidFill>
                    <a:srgbClr val="002060"/>
                  </a:solidFill>
                  <a:prstDash val="solid"/>
                </a:ln>
                <a:solidFill>
                  <a:schemeClr val="bg1"/>
                </a:solidFill>
                <a:effectLst>
                  <a:outerShdw blurRad="12700" dist="50800" dir="2700000" algn="tl" rotWithShape="0">
                    <a:schemeClr val="tx1"/>
                  </a:outerShdw>
                </a:effectLst>
              </a:rPr>
              <a:t>let patience have its perfect work, that you may be perfect and complete, lacking nothing</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(James 1:2-4)</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93695147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will create above every dwelling place of Mount Zion, and above her assemblies, a cloud and smoke by day and the shining of a flaming fire by night. For over all the glory there will be a covering</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(4:5)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52430204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there will be a tabernacle for shade in the daytime from the heat, for a place of refuge, and for a shelter from storm and rain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(4:6)</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981487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1095296" y="114310"/>
            <a:ext cx="6953409"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Mountain of God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who dwells in the secret place of the Most High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Shall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abide under the shadow of the Almighty.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say of the LORD, "He is my refuge and my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fortress; My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God, in Him I will trust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(Psalm 91:1-2)</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56467892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387443" y="1338733"/>
            <a:ext cx="8454632" cy="3323987"/>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A Call</a:t>
            </a:r>
          </a:p>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to Servanthood</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6:1-13</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413521501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63529" y="1338733"/>
            <a:ext cx="8816942" cy="4431983"/>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Whom Shall We Trust?</a:t>
            </a:r>
          </a:p>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The Basis</a:t>
            </a:r>
          </a:p>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of Servanthood</a:t>
            </a:r>
            <a:endParaRPr lang="en-US" sz="66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7:1 – 39:8</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83049139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211087" y="1281920"/>
            <a:ext cx="8712679" cy="4524315"/>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Chapters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1-5</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are a powerful, though general statement of the hopes and realities of Judah’s situation. The section moves back and forth between the two themes of doom and deliverance.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6042038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25033</TotalTime>
  <Words>3336</Words>
  <Application>Microsoft Office PowerPoint</Application>
  <PresentationFormat>On-screen Show (4:3)</PresentationFormat>
  <Paragraphs>274</Paragraphs>
  <Slides>68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315</cp:revision>
  <dcterms:created xsi:type="dcterms:W3CDTF">2013-09-19T14:32:29Z</dcterms:created>
  <dcterms:modified xsi:type="dcterms:W3CDTF">2020-07-06T13:29:20Z</dcterms:modified>
</cp:coreProperties>
</file>